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60" r:id="rId3"/>
    <p:sldId id="269" r:id="rId4"/>
    <p:sldId id="270" r:id="rId5"/>
    <p:sldId id="271" r:id="rId6"/>
    <p:sldId id="272" r:id="rId7"/>
    <p:sldId id="273" r:id="rId8"/>
    <p:sldId id="275" r:id="rId9"/>
    <p:sldId id="274" r:id="rId10"/>
    <p:sldId id="276" r:id="rId11"/>
    <p:sldId id="277" r:id="rId12"/>
    <p:sldId id="278" r:id="rId13"/>
    <p:sldId id="283" r:id="rId14"/>
    <p:sldId id="282" r:id="rId15"/>
    <p:sldId id="284" r:id="rId16"/>
    <p:sldId id="285" r:id="rId17"/>
    <p:sldId id="286" r:id="rId18"/>
    <p:sldId id="281" r:id="rId19"/>
    <p:sldId id="287" r:id="rId20"/>
    <p:sldId id="280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890"/>
    <a:srgbClr val="DB6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23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7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63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788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0058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451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694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88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88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857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32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1C6C5-65CA-4296-BC10-3771327123E8}" type="datetimeFigureOut">
              <a:rPr lang="ru-RU" smtClean="0"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8BDA2-49C0-4A3A-9892-175CC2DFF0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42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2060848"/>
            <a:ext cx="6400800" cy="2145392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Национального фонда защиты детей от жестокого обращения 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«Помочь семье – помочь ребенку. Развитие профилактических услуг для семей группы риска»  </a:t>
            </a:r>
          </a:p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Республике Коми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3885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885" y="260648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spcAft>
                <a:spcPts val="0"/>
              </a:spcAft>
              <a:buNone/>
            </a:pP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algn="ctr"/>
            <a:endParaRPr lang="ru-RU" sz="2800" b="1" dirty="0" smtClean="0">
              <a:solidFill>
                <a:srgbClr val="01789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Описание практики</a:t>
            </a:r>
            <a:endParaRPr lang="ru-RU" sz="2800" b="1" dirty="0">
              <a:solidFill>
                <a:srgbClr val="01789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«Ресурсная мама» </a:t>
            </a:r>
          </a:p>
          <a:p>
            <a:pPr marL="45720" algn="ctr"/>
            <a:endParaRPr lang="ru-RU" sz="2800" b="1" dirty="0">
              <a:solidFill>
                <a:srgbClr val="01789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Организаторы:</a:t>
            </a: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ОО «Сыктывкарская ассоциация многодетных семей»   </a:t>
            </a: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АНО «Центр психологической помощи семье и детям «Штурвал»</a:t>
            </a:r>
            <a:endParaRPr lang="ru-RU" sz="2800" b="1" dirty="0">
              <a:solidFill>
                <a:srgbClr val="01789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1626">
            <a:off x="1127794" y="1125443"/>
            <a:ext cx="848779" cy="87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0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33"/>
            <a:ext cx="9144000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518885" y="424311"/>
            <a:ext cx="83680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Проблемы, которые решает практика:</a:t>
            </a:r>
            <a:endParaRPr lang="ru-RU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819" y="482286"/>
            <a:ext cx="367975" cy="3679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57" y="1356206"/>
            <a:ext cx="367975" cy="3679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35" y="1948868"/>
            <a:ext cx="367975" cy="367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34" y="4178234"/>
            <a:ext cx="367975" cy="3679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34" y="5017205"/>
            <a:ext cx="367975" cy="36797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34" y="2797434"/>
            <a:ext cx="367975" cy="3679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9632" y="1318794"/>
            <a:ext cx="7416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Профилактика </a:t>
            </a:r>
            <a:r>
              <a:rPr lang="ru-RU" dirty="0"/>
              <a:t>эмоционального выгорания родителей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Повышение </a:t>
            </a:r>
            <a:r>
              <a:rPr lang="ru-RU" dirty="0"/>
              <a:t>психолого-педагогической компетентности родителей в вопросах воспитания и развития детей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Снятие </a:t>
            </a:r>
            <a:r>
              <a:rPr lang="ru-RU" dirty="0"/>
              <a:t>у членов семей, участвующих в реализации проекта напряжения, агрессивности, улучшение эмоционального фона, умение управлять своими чувствами и понимать чувств и потребностей детей, повышение мотивации на получение психологической помощи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Оптимизация </a:t>
            </a:r>
            <a:r>
              <a:rPr lang="ru-RU" dirty="0"/>
              <a:t>супружеских и детско-родительских отношений в семьях, участвующих в проекте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Профилактика </a:t>
            </a:r>
            <a:r>
              <a:rPr lang="ru-RU" dirty="0"/>
              <a:t>вторичного сиротства (отказ от ранее усыновленных или пере-данных на воспитание детей</a:t>
            </a:r>
            <a:r>
              <a:rPr lang="ru-RU" dirty="0" smtClean="0"/>
              <a:t>)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913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8"/>
            <a:ext cx="9144000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323528" y="228802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rgbClr val="017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17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17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группы практики «Ресурсная мама»</a:t>
            </a:r>
            <a:endParaRPr lang="ru-RU" sz="2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09499"/>
            <a:ext cx="1785127" cy="1834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36" y="480240"/>
            <a:ext cx="367975" cy="3679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439" y="478456"/>
            <a:ext cx="367975" cy="3679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95" y="478456"/>
            <a:ext cx="367975" cy="367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51" y="476672"/>
            <a:ext cx="367975" cy="3679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91" y="481177"/>
            <a:ext cx="367975" cy="3679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494" y="479393"/>
            <a:ext cx="367975" cy="3679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550" y="479393"/>
            <a:ext cx="367975" cy="3679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606" y="477609"/>
            <a:ext cx="367975" cy="3679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86" y="1852093"/>
            <a:ext cx="367975" cy="367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86" y="2674450"/>
            <a:ext cx="367975" cy="36797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189297" y="1772816"/>
            <a:ext cx="63706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Многодетные родители</a:t>
            </a:r>
          </a:p>
          <a:p>
            <a:endParaRPr lang="ru-RU" sz="2400" b="1" dirty="0" smtClean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Замещающие родители (усыновители, опекуны, приемные родители)</a:t>
            </a:r>
          </a:p>
          <a:p>
            <a:endParaRPr lang="ru-RU" sz="2400" b="1" dirty="0" smtClean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21" y="3428222"/>
            <a:ext cx="2321905" cy="281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5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8" y="0"/>
            <a:ext cx="9148998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1331640" y="404664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3244334"/>
            <a:ext cx="6920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267743" y="5118826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80729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5393" y="2690336"/>
            <a:ext cx="7084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056082"/>
            <a:ext cx="79216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DB6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Суть практики:</a:t>
            </a:r>
            <a:endParaRPr lang="ru-RU" sz="2800" b="1" dirty="0">
              <a:solidFill>
                <a:srgbClr val="DB64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0634" y="1526989"/>
            <a:ext cx="849773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 включает в себя организацию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ресурсных групп взаимопомощи в формате «На </a:t>
            </a:r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равных». </a:t>
            </a:r>
          </a:p>
          <a:p>
            <a:endParaRPr lang="ru-RU" sz="1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на данный момент создано и работают 4 группы: 2 для многодетных родителей и 2 для приемных родителей. </a:t>
            </a:r>
          </a:p>
          <a:p>
            <a:endParaRPr lang="ru-RU" sz="1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Важное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 имеет то, что группы ведут сами родители, которые прошли соответствующее обучение на ведущих и имеют сертификаты (см. </a:t>
            </a:r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1). Родители в каждой группе встречаются не реже двух раз в месяц, причем каждая встреча носит тематический характер и, таким образом, за 12 месяцев работы ресурсной группы будут затронуты и проработаны все «проблемные» сферы жизни приемных и многодетных семей. </a:t>
            </a:r>
            <a:endParaRPr lang="ru-RU" sz="1400" b="1" dirty="0" smtClean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приемных родителей занятия будут проводится по специальному пособию для ведущих ресурсных групп приемных родителей в формате равный равному. Данное пособие было разработано Благотворительным Фондом «Арифметика добра». План занятий для приемных родителей в Приложении </a:t>
            </a:r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многодетных родителей занятия будут вестись по пособию «Азбука счастливой семьи. 30 уроков осознанного родительства», автором которого является многодетная мама Диана Машкова. План занятий для многодетных родителей в Приложении </a:t>
            </a:r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endParaRPr lang="ru-RU" sz="1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занятий в Приложении 4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0" y="6173132"/>
            <a:ext cx="367975" cy="3679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3" y="6171348"/>
            <a:ext cx="367975" cy="3679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79" y="6171348"/>
            <a:ext cx="367975" cy="3679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435" y="6169564"/>
            <a:ext cx="367975" cy="3679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775" y="6174069"/>
            <a:ext cx="367975" cy="3679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378" y="6172285"/>
            <a:ext cx="367975" cy="367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434" y="6172285"/>
            <a:ext cx="367975" cy="3679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490" y="6162508"/>
            <a:ext cx="367975" cy="3679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36" y="480240"/>
            <a:ext cx="367975" cy="3679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439" y="478456"/>
            <a:ext cx="367975" cy="3679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95" y="478456"/>
            <a:ext cx="367975" cy="36797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51" y="476672"/>
            <a:ext cx="367975" cy="36797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91" y="481177"/>
            <a:ext cx="367975" cy="36797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494" y="479393"/>
            <a:ext cx="367975" cy="36797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550" y="479393"/>
            <a:ext cx="367975" cy="3679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606" y="477609"/>
            <a:ext cx="367975" cy="36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9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1331640" y="404664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3244334"/>
            <a:ext cx="6920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267743" y="5118826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80729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5393" y="2690336"/>
            <a:ext cx="7084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052736"/>
            <a:ext cx="4392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3" y="2060848"/>
            <a:ext cx="78488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55404" y="1008023"/>
            <a:ext cx="7084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DB6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Ожидаемые результаты:</a:t>
            </a:r>
            <a:endParaRPr lang="ru-RU" sz="2800" b="1" dirty="0">
              <a:solidFill>
                <a:srgbClr val="DB64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30122" y="1424261"/>
            <a:ext cx="741682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эмоционального выгорания 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</a:t>
            </a:r>
            <a:endParaRPr lang="ru-RU" sz="20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психолого-педагогической компетентности родителей в вопросах воспитания и развития 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снятие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членов семей, участвующих в реализации проекта напряжения, агрессивности, улучшение эмоционального фона, умение управлять своими чувствами и понимать чувств и потребностей детей, повышение мотивации на получение психологической помощи;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птимизация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супружеских и детско-родительских отношений в семьях, участвующих в 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проекте</a:t>
            </a:r>
            <a:endParaRPr lang="ru-RU" sz="20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вторичного сиротства (отказ от ранее усыновленных или пере-данных на воспитание детей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0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36" y="480240"/>
            <a:ext cx="367975" cy="3679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439" y="478456"/>
            <a:ext cx="367975" cy="3679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95" y="478456"/>
            <a:ext cx="367975" cy="3679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51" y="476672"/>
            <a:ext cx="367975" cy="367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91" y="481177"/>
            <a:ext cx="367975" cy="3679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494" y="479393"/>
            <a:ext cx="367975" cy="3679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550" y="479393"/>
            <a:ext cx="367975" cy="3679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606" y="477609"/>
            <a:ext cx="367975" cy="36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3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158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/>
              <a:t>Приложение 1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196235"/>
          </a:xfrm>
        </p:spPr>
        <p:txBody>
          <a:bodyPr/>
          <a:lstStyle/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629" y="1172489"/>
            <a:ext cx="3139371" cy="4437112"/>
          </a:xfrm>
          <a:prstGeom prst="rect">
            <a:avLst/>
          </a:prstGeom>
        </p:spPr>
      </p:pic>
      <p:pic>
        <p:nvPicPr>
          <p:cNvPr id="1026" name="Picture 2" descr="Vitashkevich_OO_Veduschiy_resursnykh_grupp_Na_ravnyk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60141"/>
            <a:ext cx="3185816" cy="424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305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158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/>
              <a:t>Приложение 1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196235"/>
          </a:xfrm>
        </p:spPr>
        <p:txBody>
          <a:bodyPr/>
          <a:lstStyle/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02654"/>
            <a:ext cx="3209524" cy="49523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506" y="980728"/>
            <a:ext cx="3591843" cy="507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25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158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/>
              <a:t>Приложение 1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196235"/>
          </a:xfrm>
        </p:spPr>
        <p:txBody>
          <a:bodyPr/>
          <a:lstStyle/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02654"/>
            <a:ext cx="3209524" cy="49523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506" y="980728"/>
            <a:ext cx="3591843" cy="507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34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399577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/>
              <a:t>Приложение 2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08720"/>
            <a:ext cx="7886700" cy="526824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4400" b="1" dirty="0"/>
              <a:t>План занятий для приемных родителей по пособию для ведущих ресурсных групп в формате равный – равному: </a:t>
            </a:r>
          </a:p>
          <a:p>
            <a:endParaRPr lang="ru-RU" dirty="0"/>
          </a:p>
          <a:p>
            <a:r>
              <a:rPr lang="ru-RU" dirty="0"/>
              <a:t>1.	Знакомство</a:t>
            </a:r>
          </a:p>
          <a:p>
            <a:r>
              <a:rPr lang="ru-RU" dirty="0"/>
              <a:t>2.	Сложности в воспитании приемного ребенка</a:t>
            </a:r>
          </a:p>
          <a:p>
            <a:r>
              <a:rPr lang="ru-RU" dirty="0"/>
              <a:t>3.	Мои ресурсы</a:t>
            </a:r>
          </a:p>
          <a:p>
            <a:r>
              <a:rPr lang="ru-RU" dirty="0"/>
              <a:t>4.	Приемный родитель как ресурс. Эмоции и потребности</a:t>
            </a:r>
          </a:p>
          <a:p>
            <a:r>
              <a:rPr lang="ru-RU" dirty="0"/>
              <a:t>5.	Семья как ресурс</a:t>
            </a:r>
          </a:p>
          <a:p>
            <a:r>
              <a:rPr lang="ru-RU" dirty="0"/>
              <a:t>6.	Социальная сеть приемного родителя как ресурс</a:t>
            </a:r>
          </a:p>
          <a:p>
            <a:r>
              <a:rPr lang="ru-RU" dirty="0"/>
              <a:t>7.	Возрастные особенности развития детей от рождения до 12 лет</a:t>
            </a:r>
          </a:p>
          <a:p>
            <a:r>
              <a:rPr lang="ru-RU" dirty="0"/>
              <a:t>8.	Возрастные особенности развития детей от рождения до 12 лет до 25 лет</a:t>
            </a:r>
          </a:p>
          <a:p>
            <a:r>
              <a:rPr lang="ru-RU" dirty="0"/>
              <a:t>9.	Идентичность</a:t>
            </a:r>
          </a:p>
          <a:p>
            <a:r>
              <a:rPr lang="ru-RU" dirty="0"/>
              <a:t>10.	Кровные родственники приемных детей</a:t>
            </a:r>
          </a:p>
          <a:p>
            <a:r>
              <a:rPr lang="ru-RU" dirty="0"/>
              <a:t>11.	Депривация: виды, проявления, последствия компенсация</a:t>
            </a:r>
          </a:p>
          <a:p>
            <a:r>
              <a:rPr lang="ru-RU" dirty="0"/>
              <a:t>12.	Компетенции замещающих родителей</a:t>
            </a:r>
          </a:p>
          <a:p>
            <a:r>
              <a:rPr lang="ru-RU" dirty="0"/>
              <a:t>13.	Травма. Травма эмоциональная</a:t>
            </a:r>
          </a:p>
          <a:p>
            <a:r>
              <a:rPr lang="ru-RU" dirty="0"/>
              <a:t>14.	Травма шоковая и хроническая</a:t>
            </a:r>
          </a:p>
          <a:p>
            <a:r>
              <a:rPr lang="ru-RU" dirty="0"/>
              <a:t>15.	Привязанность</a:t>
            </a:r>
          </a:p>
          <a:p>
            <a:r>
              <a:rPr lang="ru-RU" dirty="0"/>
              <a:t>16.	Типы привязанности</a:t>
            </a:r>
          </a:p>
          <a:p>
            <a:r>
              <a:rPr lang="ru-RU" dirty="0"/>
              <a:t>17.	Адаптация семьи</a:t>
            </a:r>
          </a:p>
          <a:p>
            <a:r>
              <a:rPr lang="ru-RU" dirty="0"/>
              <a:t>18.	Адаптация к образовательным учреждениям</a:t>
            </a:r>
          </a:p>
          <a:p>
            <a:r>
              <a:rPr lang="ru-RU" dirty="0"/>
              <a:t>19.	Подведение итогов курса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683" y="3205534"/>
            <a:ext cx="2066667" cy="2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1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86700" cy="399577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/>
              <a:t>Приложение 3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08720"/>
            <a:ext cx="7886700" cy="526824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7200" b="1" dirty="0"/>
              <a:t>План занятий для многодетных родителей по пособию «Арифметики счастливой семьи. 30 уроков осознанного родительства».</a:t>
            </a:r>
          </a:p>
          <a:p>
            <a:endParaRPr lang="ru-RU" dirty="0"/>
          </a:p>
          <a:p>
            <a:r>
              <a:rPr lang="ru-RU" sz="7200" dirty="0"/>
              <a:t>1.	Откуда мы родом?</a:t>
            </a:r>
          </a:p>
          <a:p>
            <a:r>
              <a:rPr lang="ru-RU" sz="7200" dirty="0"/>
              <a:t>2.	Какой фундамент у семейной системы?</a:t>
            </a:r>
          </a:p>
          <a:p>
            <a:r>
              <a:rPr lang="ru-RU" sz="7200" dirty="0"/>
              <a:t>3.	С чего начинается детство?</a:t>
            </a:r>
          </a:p>
          <a:p>
            <a:r>
              <a:rPr lang="ru-RU" sz="7200" dirty="0"/>
              <a:t>4.	Какие ресурсы нужны родителям?</a:t>
            </a:r>
          </a:p>
          <a:p>
            <a:r>
              <a:rPr lang="ru-RU" sz="7200" dirty="0"/>
              <a:t>5.	Как сберечь психическое здоровье ребенка?</a:t>
            </a:r>
          </a:p>
          <a:p>
            <a:r>
              <a:rPr lang="ru-RU" sz="7200" dirty="0"/>
              <a:t>6.	Какие качества родители формируют в детях?</a:t>
            </a:r>
          </a:p>
          <a:p>
            <a:r>
              <a:rPr lang="ru-RU" sz="7200" dirty="0"/>
              <a:t>7.	Что такое привязанность и как она работает?</a:t>
            </a:r>
          </a:p>
          <a:p>
            <a:r>
              <a:rPr lang="ru-RU" sz="7200" dirty="0"/>
              <a:t>8.	Какое значение имеют перинатальный период и роды?</a:t>
            </a:r>
          </a:p>
          <a:p>
            <a:r>
              <a:rPr lang="ru-RU" sz="7200" dirty="0"/>
              <a:t>9.	Как дети выбирают своих взрослых?</a:t>
            </a:r>
          </a:p>
          <a:p>
            <a:r>
              <a:rPr lang="ru-RU" sz="7200" dirty="0"/>
              <a:t>10.	Дошкольники – кризис 3 лет и возраст счастья</a:t>
            </a:r>
          </a:p>
          <a:p>
            <a:r>
              <a:rPr lang="ru-RU" sz="7200" dirty="0"/>
              <a:t>11.	После семи уже поздно?</a:t>
            </a:r>
          </a:p>
          <a:p>
            <a:r>
              <a:rPr lang="ru-RU" sz="7200" dirty="0"/>
              <a:t>12.	Чем грозит нарушение привязанности?</a:t>
            </a:r>
          </a:p>
          <a:p>
            <a:r>
              <a:rPr lang="ru-RU" sz="7200" dirty="0"/>
              <a:t>13.	Что может сломать детей?</a:t>
            </a:r>
          </a:p>
          <a:p>
            <a:r>
              <a:rPr lang="ru-RU" sz="7200" dirty="0"/>
              <a:t>14.	Как влияют на детей «малые травмы»?</a:t>
            </a:r>
          </a:p>
          <a:p>
            <a:r>
              <a:rPr lang="ru-RU" sz="7200" dirty="0"/>
              <a:t>15.	Как сказываются на детях «большие» и «повторяющиеся» травмы?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169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60648"/>
            <a:ext cx="7986452" cy="64623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16.	Откуда родом «травматическое расстройство развития»?</a:t>
            </a:r>
          </a:p>
          <a:p>
            <a:r>
              <a:rPr lang="ru-RU" dirty="0"/>
              <a:t>17.	Как стресс влияет на развитие мозга ребенка?</a:t>
            </a:r>
          </a:p>
          <a:p>
            <a:r>
              <a:rPr lang="ru-RU" dirty="0"/>
              <a:t>18.	Как помочь ребенку справиться с последствиями травм?</a:t>
            </a:r>
          </a:p>
          <a:p>
            <a:r>
              <a:rPr lang="ru-RU" dirty="0"/>
              <a:t>19.	Трудный или удобный?</a:t>
            </a:r>
          </a:p>
          <a:p>
            <a:r>
              <a:rPr lang="ru-RU" dirty="0"/>
              <a:t>20.	Каким бывает трудное поведение родителей?</a:t>
            </a:r>
          </a:p>
          <a:p>
            <a:r>
              <a:rPr lang="ru-RU" dirty="0"/>
              <a:t>21.	Почему дети бывают непослушными?</a:t>
            </a:r>
          </a:p>
          <a:p>
            <a:r>
              <a:rPr lang="ru-RU" dirty="0"/>
              <a:t>22.	Нужны ли наказания для послушания?</a:t>
            </a:r>
          </a:p>
          <a:p>
            <a:r>
              <a:rPr lang="ru-RU" dirty="0"/>
              <a:t>23.	Что делать с трудным поведением детей?</a:t>
            </a:r>
          </a:p>
          <a:p>
            <a:r>
              <a:rPr lang="ru-RU" dirty="0"/>
              <a:t>24.	Когда с детьми по - настоящему трудно?</a:t>
            </a:r>
          </a:p>
          <a:p>
            <a:r>
              <a:rPr lang="ru-RU" dirty="0"/>
              <a:t>25.	Как быть родителем подростка?</a:t>
            </a:r>
          </a:p>
          <a:p>
            <a:r>
              <a:rPr lang="ru-RU" dirty="0"/>
              <a:t>26.	Какие навыки важно формировать у подростков?</a:t>
            </a:r>
          </a:p>
          <a:p>
            <a:r>
              <a:rPr lang="ru-RU" dirty="0"/>
              <a:t>27.	Для чего меняются отношения родителей и детей?</a:t>
            </a:r>
          </a:p>
          <a:p>
            <a:r>
              <a:rPr lang="ru-RU" dirty="0"/>
              <a:t>28.	Кто главный в выборе профессии?</a:t>
            </a:r>
          </a:p>
          <a:p>
            <a:r>
              <a:rPr lang="ru-RU" dirty="0"/>
              <a:t>29.	Когда происходит сепарация?</a:t>
            </a:r>
          </a:p>
          <a:p>
            <a:r>
              <a:rPr lang="ru-RU" dirty="0"/>
              <a:t>30.	Куда приводит детство?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805725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План занятий для многодетных родителей по пособию «Арифметики счастливой семьи. 30 уроков осознанного родительства».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1" y="2996952"/>
            <a:ext cx="2217639" cy="318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08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700" b="1" dirty="0" smtClean="0"/>
              <a:t>Приложение 4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7832"/>
            <a:ext cx="7886700" cy="383381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63" y="880897"/>
            <a:ext cx="7888908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41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val="1357502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val="481943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val="3576388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val="2265801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val="1189955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val="2929169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67136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05" y="260648"/>
            <a:ext cx="7888908" cy="816935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723" y="1916832"/>
            <a:ext cx="2447627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916832"/>
            <a:ext cx="2447628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05" y="1916832"/>
            <a:ext cx="244762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60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/>
              <a:t>Спасибо за внимание!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1732747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545</TotalTime>
  <Words>522</Words>
  <Application>Microsoft Office PowerPoint</Application>
  <PresentationFormat>Экран (4:3)</PresentationFormat>
  <Paragraphs>138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Приложение 1</vt:lpstr>
      <vt:lpstr>Приложение 1</vt:lpstr>
      <vt:lpstr>Приложение 1</vt:lpstr>
      <vt:lpstr>Приложение 2</vt:lpstr>
      <vt:lpstr>Приложение 3</vt:lpstr>
      <vt:lpstr>Презентация PowerPoint</vt:lpstr>
      <vt:lpstr> Приложение 4 </vt:lpstr>
      <vt:lpstr>Фотографии ресурсных групп</vt:lpstr>
      <vt:lpstr>Фотографии ресурсных групп</vt:lpstr>
      <vt:lpstr>Фотографии ресурсных групп</vt:lpstr>
      <vt:lpstr>Фотографии ресурсных групп</vt:lpstr>
      <vt:lpstr>Фотографии ресурсных групп</vt:lpstr>
      <vt:lpstr>Фотографии ресурсных групп</vt:lpstr>
      <vt:lpstr>Фотографии ресурсных групп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воспитательной уверенности</dc:title>
  <dc:creator>Вера</dc:creator>
  <cp:lastModifiedBy>Ольга Смирнова</cp:lastModifiedBy>
  <cp:revision>72</cp:revision>
  <dcterms:created xsi:type="dcterms:W3CDTF">2021-10-08T11:16:16Z</dcterms:created>
  <dcterms:modified xsi:type="dcterms:W3CDTF">2022-04-08T09:06:14Z</dcterms:modified>
</cp:coreProperties>
</file>